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9"/>
  </p:notesMasterIdLst>
  <p:sldIdLst>
    <p:sldId id="269" r:id="rId2"/>
    <p:sldId id="271" r:id="rId3"/>
    <p:sldId id="270" r:id="rId4"/>
    <p:sldId id="273" r:id="rId5"/>
    <p:sldId id="284" r:id="rId6"/>
    <p:sldId id="274" r:id="rId7"/>
    <p:sldId id="285" r:id="rId8"/>
    <p:sldId id="275" r:id="rId9"/>
    <p:sldId id="276" r:id="rId10"/>
    <p:sldId id="277" r:id="rId11"/>
    <p:sldId id="278" r:id="rId12"/>
    <p:sldId id="279" r:id="rId13"/>
    <p:sldId id="280" r:id="rId14"/>
    <p:sldId id="281" r:id="rId15"/>
    <p:sldId id="282" r:id="rId16"/>
    <p:sldId id="283"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7C62A-5897-4418-9E5E-83AC4733557C}"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519D-7CE2-4F83-ACE3-A1118722264B}" type="slidenum">
              <a:rPr lang="en-GB" smtClean="0"/>
              <a:t>‹#›</a:t>
            </a:fld>
            <a:endParaRPr lang="en-GB"/>
          </a:p>
        </p:txBody>
      </p:sp>
    </p:spTree>
    <p:extLst>
      <p:ext uri="{BB962C8B-B14F-4D97-AF65-F5344CB8AC3E}">
        <p14:creationId xmlns:p14="http://schemas.microsoft.com/office/powerpoint/2010/main" val="276667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prefect is a leader of a dicastery. A dicastery is a department of the Roman Curia.</a:t>
            </a:r>
          </a:p>
        </p:txBody>
      </p:sp>
      <p:sp>
        <p:nvSpPr>
          <p:cNvPr id="4" name="Slide Number Placeholder 3"/>
          <p:cNvSpPr>
            <a:spLocks noGrp="1"/>
          </p:cNvSpPr>
          <p:nvPr>
            <p:ph type="sldNum" sz="quarter" idx="5"/>
          </p:nvPr>
        </p:nvSpPr>
        <p:spPr/>
        <p:txBody>
          <a:bodyPr/>
          <a:lstStyle/>
          <a:p>
            <a:fld id="{1D33519D-7CE2-4F83-ACE3-A1118722264B}" type="slidenum">
              <a:rPr lang="en-GB" smtClean="0"/>
              <a:t>3</a:t>
            </a:fld>
            <a:endParaRPr lang="en-GB"/>
          </a:p>
        </p:txBody>
      </p:sp>
    </p:spTree>
    <p:extLst>
      <p:ext uri="{BB962C8B-B14F-4D97-AF65-F5344CB8AC3E}">
        <p14:creationId xmlns:p14="http://schemas.microsoft.com/office/powerpoint/2010/main" val="240406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Pope Francis appointed cardinals in many places that had not had a cardinal previously. In 2013 48 countries were represented by a cardinal. In 2025 there are over 70. </a:t>
            </a:r>
          </a:p>
        </p:txBody>
      </p:sp>
      <p:sp>
        <p:nvSpPr>
          <p:cNvPr id="4" name="Slide Number Placeholder 3"/>
          <p:cNvSpPr>
            <a:spLocks noGrp="1"/>
          </p:cNvSpPr>
          <p:nvPr>
            <p:ph type="sldNum" sz="quarter" idx="5"/>
          </p:nvPr>
        </p:nvSpPr>
        <p:spPr/>
        <p:txBody>
          <a:bodyPr/>
          <a:lstStyle/>
          <a:p>
            <a:fld id="{1D33519D-7CE2-4F83-ACE3-A1118722264B}" type="slidenum">
              <a:rPr lang="en-GB" smtClean="0"/>
              <a:t>5</a:t>
            </a:fld>
            <a:endParaRPr lang="en-GB"/>
          </a:p>
        </p:txBody>
      </p:sp>
    </p:spTree>
    <p:extLst>
      <p:ext uri="{BB962C8B-B14F-4D97-AF65-F5344CB8AC3E}">
        <p14:creationId xmlns:p14="http://schemas.microsoft.com/office/powerpoint/2010/main" val="20321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33519D-7CE2-4F83-ACE3-A1118722264B}" type="slidenum">
              <a:rPr lang="en-GB" smtClean="0"/>
              <a:t>6</a:t>
            </a:fld>
            <a:endParaRPr lang="en-GB"/>
          </a:p>
        </p:txBody>
      </p:sp>
    </p:spTree>
    <p:extLst>
      <p:ext uri="{BB962C8B-B14F-4D97-AF65-F5344CB8AC3E}">
        <p14:creationId xmlns:p14="http://schemas.microsoft.com/office/powerpoint/2010/main" val="11946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time that a person was elected who was not a cardinal was in 1378. </a:t>
            </a:r>
          </a:p>
        </p:txBody>
      </p:sp>
      <p:sp>
        <p:nvSpPr>
          <p:cNvPr id="4" name="Slide Number Placeholder 3"/>
          <p:cNvSpPr>
            <a:spLocks noGrp="1"/>
          </p:cNvSpPr>
          <p:nvPr>
            <p:ph type="sldNum" sz="quarter" idx="5"/>
          </p:nvPr>
        </p:nvSpPr>
        <p:spPr/>
        <p:txBody>
          <a:bodyPr/>
          <a:lstStyle/>
          <a:p>
            <a:fld id="{1D33519D-7CE2-4F83-ACE3-A1118722264B}" type="slidenum">
              <a:rPr lang="en-GB" smtClean="0"/>
              <a:t>9</a:t>
            </a:fld>
            <a:endParaRPr lang="en-GB"/>
          </a:p>
        </p:txBody>
      </p:sp>
    </p:spTree>
    <p:extLst>
      <p:ext uri="{BB962C8B-B14F-4D97-AF65-F5344CB8AC3E}">
        <p14:creationId xmlns:p14="http://schemas.microsoft.com/office/powerpoint/2010/main" val="276209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During the </a:t>
            </a:r>
            <a:r>
              <a:rPr lang="en-GB" sz="1200" b="0" i="0" u="none" strike="noStrike" kern="1200" dirty="0">
                <a:solidFill>
                  <a:schemeClr val="tx1"/>
                </a:solidFill>
                <a:effectLst/>
                <a:latin typeface="+mn-lt"/>
                <a:ea typeface="+mn-ea"/>
                <a:cs typeface="+mn-cs"/>
              </a:rPr>
              <a:t>2013 conclave </a:t>
            </a:r>
            <a:r>
              <a:rPr lang="en-GB" sz="1200" b="0" i="0" kern="1200" dirty="0">
                <a:solidFill>
                  <a:schemeClr val="tx1"/>
                </a:solidFill>
                <a:effectLst/>
                <a:latin typeface="+mn-lt"/>
                <a:ea typeface="+mn-ea"/>
                <a:cs typeface="+mn-cs"/>
              </a:rPr>
              <a:t>that led to the election of </a:t>
            </a:r>
            <a:r>
              <a:rPr lang="en-GB" sz="1200" b="0" i="0" u="none" strike="noStrike" kern="1200" dirty="0">
                <a:solidFill>
                  <a:schemeClr val="tx1"/>
                </a:solidFill>
                <a:effectLst/>
                <a:latin typeface="+mn-lt"/>
                <a:ea typeface="+mn-ea"/>
                <a:cs typeface="+mn-cs"/>
              </a:rPr>
              <a:t>Pope Francis,</a:t>
            </a:r>
            <a:r>
              <a:rPr lang="en-GB" sz="1200" b="0" i="0" kern="1200" dirty="0">
                <a:solidFill>
                  <a:schemeClr val="tx1"/>
                </a:solidFill>
                <a:effectLst/>
                <a:latin typeface="+mn-lt"/>
                <a:ea typeface="+mn-ea"/>
                <a:cs typeface="+mn-cs"/>
              </a:rPr>
              <a:t> the black smoke was produced using a mixture of potassium perchlorate, anthracene (a component of coal tar) and </a:t>
            </a:r>
            <a:r>
              <a:rPr lang="en-GB" sz="1200" b="0" i="0" kern="1200" dirty="0" err="1">
                <a:solidFill>
                  <a:schemeClr val="tx1"/>
                </a:solidFill>
                <a:effectLst/>
                <a:latin typeface="+mn-lt"/>
                <a:ea typeface="+mn-ea"/>
                <a:cs typeface="+mn-cs"/>
              </a:rPr>
              <a:t>sulfur</a:t>
            </a:r>
            <a:r>
              <a:rPr lang="en-GB" sz="1200" b="0" i="0" kern="1200" dirty="0">
                <a:solidFill>
                  <a:schemeClr val="tx1"/>
                </a:solidFill>
                <a:effectLst/>
                <a:latin typeface="+mn-lt"/>
                <a:ea typeface="+mn-ea"/>
                <a:cs typeface="+mn-cs"/>
              </a:rPr>
              <a:t>. The conclave used a combination of potassium chlorate, lactose, and chloroform resin to create the white smoke.</a:t>
            </a:r>
            <a:endParaRPr lang="en-GB" dirty="0"/>
          </a:p>
        </p:txBody>
      </p:sp>
      <p:sp>
        <p:nvSpPr>
          <p:cNvPr id="4" name="Slide Number Placeholder 3"/>
          <p:cNvSpPr>
            <a:spLocks noGrp="1"/>
          </p:cNvSpPr>
          <p:nvPr>
            <p:ph type="sldNum" sz="quarter" idx="5"/>
          </p:nvPr>
        </p:nvSpPr>
        <p:spPr/>
        <p:txBody>
          <a:bodyPr/>
          <a:lstStyle/>
          <a:p>
            <a:fld id="{1D33519D-7CE2-4F83-ACE3-A1118722264B}" type="slidenum">
              <a:rPr lang="en-GB" smtClean="0"/>
              <a:t>12</a:t>
            </a:fld>
            <a:endParaRPr lang="en-GB"/>
          </a:p>
        </p:txBody>
      </p:sp>
    </p:spTree>
    <p:extLst>
      <p:ext uri="{BB962C8B-B14F-4D97-AF65-F5344CB8AC3E}">
        <p14:creationId xmlns:p14="http://schemas.microsoft.com/office/powerpoint/2010/main" val="82026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soutane is a cassock</a:t>
            </a:r>
          </a:p>
        </p:txBody>
      </p:sp>
      <p:sp>
        <p:nvSpPr>
          <p:cNvPr id="4" name="Slide Number Placeholder 3"/>
          <p:cNvSpPr>
            <a:spLocks noGrp="1"/>
          </p:cNvSpPr>
          <p:nvPr>
            <p:ph type="sldNum" sz="quarter" idx="5"/>
          </p:nvPr>
        </p:nvSpPr>
        <p:spPr/>
        <p:txBody>
          <a:bodyPr/>
          <a:lstStyle/>
          <a:p>
            <a:fld id="{1D33519D-7CE2-4F83-ACE3-A1118722264B}" type="slidenum">
              <a:rPr lang="en-GB" smtClean="0"/>
              <a:t>15</a:t>
            </a:fld>
            <a:endParaRPr lang="en-GB"/>
          </a:p>
        </p:txBody>
      </p:sp>
    </p:spTree>
    <p:extLst>
      <p:ext uri="{BB962C8B-B14F-4D97-AF65-F5344CB8AC3E}">
        <p14:creationId xmlns:p14="http://schemas.microsoft.com/office/powerpoint/2010/main" val="206027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Produced by Jane Porter for Saint Thomas Catholic </a:t>
            </a:r>
            <a:r>
              <a:rPr lang="en-GB"/>
              <a:t>Academies Trust 2025</a:t>
            </a:r>
          </a:p>
        </p:txBody>
      </p:sp>
      <p:sp>
        <p:nvSpPr>
          <p:cNvPr id="4" name="Slide Number Placeholder 3"/>
          <p:cNvSpPr>
            <a:spLocks noGrp="1"/>
          </p:cNvSpPr>
          <p:nvPr>
            <p:ph type="sldNum" sz="quarter" idx="5"/>
          </p:nvPr>
        </p:nvSpPr>
        <p:spPr/>
        <p:txBody>
          <a:bodyPr/>
          <a:lstStyle/>
          <a:p>
            <a:fld id="{1D33519D-7CE2-4F83-ACE3-A1118722264B}" type="slidenum">
              <a:rPr lang="en-GB" smtClean="0"/>
              <a:t>17</a:t>
            </a:fld>
            <a:endParaRPr lang="en-GB"/>
          </a:p>
        </p:txBody>
      </p:sp>
    </p:spTree>
    <p:extLst>
      <p:ext uri="{BB962C8B-B14F-4D97-AF65-F5344CB8AC3E}">
        <p14:creationId xmlns:p14="http://schemas.microsoft.com/office/powerpoint/2010/main" val="407828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DD91FCF0-AE9C-42AE-A83F-AB14AB13E4F9}"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40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9514D883-2816-4F23-B34E-7A4A1FB6E4C6}" type="slidenum">
              <a:rPr lang="en-GB" altLang="en-US" smtClean="0"/>
              <a:pPr/>
              <a:t>‹#›</a:t>
            </a:fld>
            <a:endParaRPr lang="en-GB" altLang="en-US"/>
          </a:p>
        </p:txBody>
      </p:sp>
    </p:spTree>
    <p:extLst>
      <p:ext uri="{BB962C8B-B14F-4D97-AF65-F5344CB8AC3E}">
        <p14:creationId xmlns:p14="http://schemas.microsoft.com/office/powerpoint/2010/main" val="288599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8E5E2006-07A3-45A8-89B7-F380599E9C84}" type="slidenum">
              <a:rPr lang="en-GB" altLang="en-US" smtClean="0"/>
              <a:pPr/>
              <a:t>‹#›</a:t>
            </a:fld>
            <a:endParaRPr lang="en-GB" altLang="en-US"/>
          </a:p>
        </p:txBody>
      </p:sp>
    </p:spTree>
    <p:extLst>
      <p:ext uri="{BB962C8B-B14F-4D97-AF65-F5344CB8AC3E}">
        <p14:creationId xmlns:p14="http://schemas.microsoft.com/office/powerpoint/2010/main" val="315500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88544933-90F8-4F77-BE59-AC100FCD3775}" type="slidenum">
              <a:rPr lang="en-GB" altLang="en-US" smtClean="0"/>
              <a:pPr/>
              <a:t>‹#›</a:t>
            </a:fld>
            <a:endParaRPr lang="en-GB" altLang="en-US"/>
          </a:p>
        </p:txBody>
      </p:sp>
    </p:spTree>
    <p:extLst>
      <p:ext uri="{BB962C8B-B14F-4D97-AF65-F5344CB8AC3E}">
        <p14:creationId xmlns:p14="http://schemas.microsoft.com/office/powerpoint/2010/main" val="352669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2BCF1BC-6367-4630-8269-545FE917174F}"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98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2DE6F959-F3FA-44B0-89D7-1F7BFF264D3C}" type="slidenum">
              <a:rPr lang="en-GB" altLang="en-US" smtClean="0"/>
              <a:pPr/>
              <a:t>‹#›</a:t>
            </a:fld>
            <a:endParaRPr lang="en-GB" altLang="en-US"/>
          </a:p>
        </p:txBody>
      </p:sp>
    </p:spTree>
    <p:extLst>
      <p:ext uri="{BB962C8B-B14F-4D97-AF65-F5344CB8AC3E}">
        <p14:creationId xmlns:p14="http://schemas.microsoft.com/office/powerpoint/2010/main" val="387854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028EEA0E-B545-4FEE-91BC-E7855EBB0E70}" type="slidenum">
              <a:rPr lang="en-GB" altLang="en-US" smtClean="0"/>
              <a:pPr/>
              <a:t>‹#›</a:t>
            </a:fld>
            <a:endParaRPr lang="en-GB" altLang="en-US"/>
          </a:p>
        </p:txBody>
      </p:sp>
    </p:spTree>
    <p:extLst>
      <p:ext uri="{BB962C8B-B14F-4D97-AF65-F5344CB8AC3E}">
        <p14:creationId xmlns:p14="http://schemas.microsoft.com/office/powerpoint/2010/main" val="176856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1FE9C7AE-E77B-455C-B957-E5A7D0B5AFC9}" type="slidenum">
              <a:rPr lang="en-GB" altLang="en-US" smtClean="0"/>
              <a:pPr/>
              <a:t>‹#›</a:t>
            </a:fld>
            <a:endParaRPr lang="en-GB" altLang="en-US"/>
          </a:p>
        </p:txBody>
      </p:sp>
    </p:spTree>
    <p:extLst>
      <p:ext uri="{BB962C8B-B14F-4D97-AF65-F5344CB8AC3E}">
        <p14:creationId xmlns:p14="http://schemas.microsoft.com/office/powerpoint/2010/main" val="152651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ltLang="en-US"/>
          </a:p>
        </p:txBody>
      </p:sp>
      <p:sp>
        <p:nvSpPr>
          <p:cNvPr id="9" name="Slide Number Placeholder 8"/>
          <p:cNvSpPr>
            <a:spLocks noGrp="1"/>
          </p:cNvSpPr>
          <p:nvPr>
            <p:ph type="sldNum" sz="quarter" idx="12"/>
          </p:nvPr>
        </p:nvSpPr>
        <p:spPr/>
        <p:txBody>
          <a:bodyPr/>
          <a:lstStyle/>
          <a:p>
            <a:fld id="{F011F1CA-E2EA-4486-998D-258F2E3394A1}" type="slidenum">
              <a:rPr lang="en-GB" altLang="en-US" smtClean="0"/>
              <a:pPr/>
              <a:t>‹#›</a:t>
            </a:fld>
            <a:endParaRPr lang="en-GB" altLang="en-US"/>
          </a:p>
        </p:txBody>
      </p:sp>
    </p:spTree>
    <p:extLst>
      <p:ext uri="{BB962C8B-B14F-4D97-AF65-F5344CB8AC3E}">
        <p14:creationId xmlns:p14="http://schemas.microsoft.com/office/powerpoint/2010/main" val="232220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GB"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38C063-9FBF-462E-B44F-6729A6EEA49F}" type="slidenum">
              <a:rPr lang="en-GB" altLang="en-US" smtClean="0"/>
              <a:pPr/>
              <a:t>‹#›</a:t>
            </a:fld>
            <a:endParaRPr lang="en-GB" altLang="en-US"/>
          </a:p>
        </p:txBody>
      </p:sp>
    </p:spTree>
    <p:extLst>
      <p:ext uri="{BB962C8B-B14F-4D97-AF65-F5344CB8AC3E}">
        <p14:creationId xmlns:p14="http://schemas.microsoft.com/office/powerpoint/2010/main" val="381681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320CBC8B-D30E-421F-9C94-10394B6C06F1}" type="slidenum">
              <a:rPr lang="en-GB" altLang="en-US" smtClean="0"/>
              <a:pPr/>
              <a:t>‹#›</a:t>
            </a:fld>
            <a:endParaRPr lang="en-GB" altLang="en-US"/>
          </a:p>
        </p:txBody>
      </p:sp>
    </p:spTree>
    <p:extLst>
      <p:ext uri="{BB962C8B-B14F-4D97-AF65-F5344CB8AC3E}">
        <p14:creationId xmlns:p14="http://schemas.microsoft.com/office/powerpoint/2010/main" val="375434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GB"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BB77433-DD55-4D0E-B919-FD6D4AC3CB50}" type="slidenum">
              <a:rPr lang="en-GB" altLang="en-US" smtClean="0"/>
              <a:pPr/>
              <a:t>‹#›</a:t>
            </a:fld>
            <a:endParaRPr lang="en-GB"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663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42C358-0F31-4776-A9DE-9B0AA4359EDB}"/>
              </a:ext>
            </a:extLst>
          </p:cNvPr>
          <p:cNvSpPr txBox="1"/>
          <p:nvPr/>
        </p:nvSpPr>
        <p:spPr>
          <a:xfrm>
            <a:off x="3648149" y="332656"/>
            <a:ext cx="4895699" cy="1107996"/>
          </a:xfrm>
          <a:prstGeom prst="rect">
            <a:avLst/>
          </a:prstGeom>
          <a:noFill/>
        </p:spPr>
        <p:txBody>
          <a:bodyPr wrap="none" rtlCol="0">
            <a:spAutoFit/>
          </a:bodyPr>
          <a:lstStyle/>
          <a:p>
            <a:r>
              <a:rPr lang="en-GB" sz="6600" dirty="0">
                <a:latin typeface="Gill Sans MT" panose="020B0502020104020203" pitchFamily="34" charset="0"/>
              </a:rPr>
              <a:t>The Conclave</a:t>
            </a:r>
          </a:p>
        </p:txBody>
      </p:sp>
      <p:pic>
        <p:nvPicPr>
          <p:cNvPr id="4" name="Picture 3">
            <a:extLst>
              <a:ext uri="{FF2B5EF4-FFF2-40B4-BE49-F238E27FC236}">
                <a16:creationId xmlns:a16="http://schemas.microsoft.com/office/drawing/2014/main" id="{6A65C5F2-2D31-42D6-B9D1-FAFB65269F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8110" y="1700808"/>
            <a:ext cx="7895778" cy="4441375"/>
          </a:xfrm>
          <a:prstGeom prst="rect">
            <a:avLst/>
          </a:prstGeom>
        </p:spPr>
      </p:pic>
    </p:spTree>
    <p:extLst>
      <p:ext uri="{BB962C8B-B14F-4D97-AF65-F5344CB8AC3E}">
        <p14:creationId xmlns:p14="http://schemas.microsoft.com/office/powerpoint/2010/main" val="116929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768752" cy="3046988"/>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On the voting slip, each cardinal writes the name of the person he wishes to vote for, trying to disguise his writing as much as possible.</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He then swears before all present that the vote is for the person of his choice and places the vote onto a silver plate before then putting it into the chalice on the altar. </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3756285" cy="646331"/>
          </a:xfrm>
          <a:prstGeom prst="rect">
            <a:avLst/>
          </a:prstGeom>
          <a:noFill/>
        </p:spPr>
        <p:txBody>
          <a:bodyPr wrap="none" rtlCol="0">
            <a:spAutoFit/>
          </a:bodyPr>
          <a:lstStyle/>
          <a:p>
            <a:r>
              <a:rPr lang="en-GB" sz="3600" dirty="0">
                <a:latin typeface="Gill Sans MT" panose="020B0502020104020203" pitchFamily="34" charset="0"/>
              </a:rPr>
              <a:t>How do they vote?</a:t>
            </a:r>
          </a:p>
        </p:txBody>
      </p:sp>
      <p:pic>
        <p:nvPicPr>
          <p:cNvPr id="5" name="Picture 4">
            <a:extLst>
              <a:ext uri="{FF2B5EF4-FFF2-40B4-BE49-F238E27FC236}">
                <a16:creationId xmlns:a16="http://schemas.microsoft.com/office/drawing/2014/main" id="{0BE68E65-A627-1F9F-611E-346470E538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2175" y="3501008"/>
            <a:ext cx="4629929" cy="2613670"/>
          </a:xfrm>
          <a:prstGeom prst="rect">
            <a:avLst/>
          </a:prstGeom>
        </p:spPr>
      </p:pic>
    </p:spTree>
    <p:extLst>
      <p:ext uri="{BB962C8B-B14F-4D97-AF65-F5344CB8AC3E}">
        <p14:creationId xmlns:p14="http://schemas.microsoft.com/office/powerpoint/2010/main" val="43793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768752" cy="3785652"/>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Once everyone has voted, the names are read out.</a:t>
            </a: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 </a:t>
            </a: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names are counted and if one name has received two thirds of the votes, the pope has been elected.</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If not, the process is repeated for three days only. After three days of unsuccessful voting, the procedure is suspended for a day to give time for prayer, reflection and informal discussions. They then continue for a further three days. </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2280176" cy="646331"/>
          </a:xfrm>
          <a:prstGeom prst="rect">
            <a:avLst/>
          </a:prstGeom>
          <a:noFill/>
        </p:spPr>
        <p:txBody>
          <a:bodyPr wrap="none" rtlCol="0">
            <a:spAutoFit/>
          </a:bodyPr>
          <a:lstStyle/>
          <a:p>
            <a:r>
              <a:rPr lang="en-GB" sz="3600" dirty="0">
                <a:latin typeface="Gill Sans MT" panose="020B0502020104020203" pitchFamily="34" charset="0"/>
              </a:rPr>
              <a:t>The results</a:t>
            </a:r>
          </a:p>
        </p:txBody>
      </p:sp>
      <p:pic>
        <p:nvPicPr>
          <p:cNvPr id="3" name="Picture 2">
            <a:extLst>
              <a:ext uri="{FF2B5EF4-FFF2-40B4-BE49-F238E27FC236}">
                <a16:creationId xmlns:a16="http://schemas.microsoft.com/office/drawing/2014/main" id="{AC9B7929-EF4E-4EE2-A94A-1294712B30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2175" y="3501008"/>
            <a:ext cx="4629929" cy="2613670"/>
          </a:xfrm>
          <a:prstGeom prst="rect">
            <a:avLst/>
          </a:prstGeom>
        </p:spPr>
      </p:pic>
    </p:spTree>
    <p:extLst>
      <p:ext uri="{BB962C8B-B14F-4D97-AF65-F5344CB8AC3E}">
        <p14:creationId xmlns:p14="http://schemas.microsoft.com/office/powerpoint/2010/main" val="356071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768752" cy="4154984"/>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After each ballot, the papers are burned and the smoke goes up through a chimney where it can be seen by the people waiting in St Peter’s Square. If the vote has been unsuccessful, the papers are burned with a cartridge producing black smoke. If it has been successful, a cartridge is added to make the smoke white.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Since in the past, there has been some confusion over whether a pope has been elected or not, the bells will be rung when a pope has been elected.</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9640203" cy="646331"/>
          </a:xfrm>
          <a:prstGeom prst="rect">
            <a:avLst/>
          </a:prstGeom>
          <a:noFill/>
        </p:spPr>
        <p:txBody>
          <a:bodyPr wrap="none" rtlCol="0">
            <a:spAutoFit/>
          </a:bodyPr>
          <a:lstStyle/>
          <a:p>
            <a:r>
              <a:rPr lang="en-GB" sz="3600" dirty="0">
                <a:latin typeface="Gill Sans MT" panose="020B0502020104020203" pitchFamily="34" charset="0"/>
              </a:rPr>
              <a:t>How will we know when a pope has been elected?</a:t>
            </a:r>
          </a:p>
        </p:txBody>
      </p:sp>
      <p:pic>
        <p:nvPicPr>
          <p:cNvPr id="5" name="Picture 4">
            <a:extLst>
              <a:ext uri="{FF2B5EF4-FFF2-40B4-BE49-F238E27FC236}">
                <a16:creationId xmlns:a16="http://schemas.microsoft.com/office/drawing/2014/main" id="{903E60AA-69A3-40EA-99F6-A0D72C5E7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585" y="3861048"/>
            <a:ext cx="3801413" cy="2375883"/>
          </a:xfrm>
          <a:prstGeom prst="rect">
            <a:avLst/>
          </a:prstGeom>
        </p:spPr>
      </p:pic>
      <p:pic>
        <p:nvPicPr>
          <p:cNvPr id="3" name="Picture 2">
            <a:extLst>
              <a:ext uri="{FF2B5EF4-FFF2-40B4-BE49-F238E27FC236}">
                <a16:creationId xmlns:a16="http://schemas.microsoft.com/office/drawing/2014/main" id="{1ECDCA67-EF5C-8E40-5079-A7BC36013AAC}"/>
              </a:ext>
            </a:extLst>
          </p:cNvPr>
          <p:cNvPicPr>
            <a:picLocks noChangeAspect="1"/>
          </p:cNvPicPr>
          <p:nvPr/>
        </p:nvPicPr>
        <p:blipFill>
          <a:blip r:embed="rId4"/>
          <a:stretch>
            <a:fillRect/>
          </a:stretch>
        </p:blipFill>
        <p:spPr>
          <a:xfrm>
            <a:off x="8385630" y="1164939"/>
            <a:ext cx="3447322" cy="2582164"/>
          </a:xfrm>
          <a:prstGeom prst="rect">
            <a:avLst/>
          </a:prstGeom>
        </p:spPr>
      </p:pic>
    </p:spTree>
    <p:extLst>
      <p:ext uri="{BB962C8B-B14F-4D97-AF65-F5344CB8AC3E}">
        <p14:creationId xmlns:p14="http://schemas.microsoft.com/office/powerpoint/2010/main" val="182008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768752" cy="4154984"/>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whole process of the election takes place in an atmosphere of prayer and reflection. Every day begins with Mass and the cardinals mark particular hours of the day in prayer together. Some are chosen to lead spiritual reflections during the process.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cardinals are seeking the will of God through the direction of the Holy Spirit. Each of them will be praying for the gifts of the Holy Spirit, in particular for wisdom and understanding, to help him vote for the successor of Saint Peter. </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9305368" cy="646331"/>
          </a:xfrm>
          <a:prstGeom prst="rect">
            <a:avLst/>
          </a:prstGeom>
          <a:noFill/>
        </p:spPr>
        <p:txBody>
          <a:bodyPr wrap="none" rtlCol="0">
            <a:spAutoFit/>
          </a:bodyPr>
          <a:lstStyle/>
          <a:p>
            <a:r>
              <a:rPr lang="en-GB" sz="3600" dirty="0">
                <a:latin typeface="Gill Sans MT" panose="020B0502020104020203" pitchFamily="34" charset="0"/>
              </a:rPr>
              <a:t>How is the conclave different to other elections?</a:t>
            </a:r>
          </a:p>
        </p:txBody>
      </p:sp>
      <p:pic>
        <p:nvPicPr>
          <p:cNvPr id="5" name="Picture 4">
            <a:extLst>
              <a:ext uri="{FF2B5EF4-FFF2-40B4-BE49-F238E27FC236}">
                <a16:creationId xmlns:a16="http://schemas.microsoft.com/office/drawing/2014/main" id="{F2368D91-FEDD-F177-380A-206BFED6EC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4152" y="3212976"/>
            <a:ext cx="4498522" cy="2994471"/>
          </a:xfrm>
          <a:prstGeom prst="rect">
            <a:avLst/>
          </a:prstGeom>
        </p:spPr>
      </p:pic>
    </p:spTree>
    <p:extLst>
      <p:ext uri="{BB962C8B-B14F-4D97-AF65-F5344CB8AC3E}">
        <p14:creationId xmlns:p14="http://schemas.microsoft.com/office/powerpoint/2010/main" val="82331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768752" cy="2677656"/>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Even after the process is over, the cardinals cannot reveal any information about the voting or about matters discussed concerning the election of the pope.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results of all votes are given to the newly elected pope to be stored in the Vatican archives.</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3334695" cy="646331"/>
          </a:xfrm>
          <a:prstGeom prst="rect">
            <a:avLst/>
          </a:prstGeom>
          <a:noFill/>
        </p:spPr>
        <p:txBody>
          <a:bodyPr wrap="none" rtlCol="0">
            <a:spAutoFit/>
          </a:bodyPr>
          <a:lstStyle/>
          <a:p>
            <a:r>
              <a:rPr lang="en-GB" sz="3600" dirty="0">
                <a:latin typeface="Gill Sans MT" panose="020B0502020104020203" pitchFamily="34" charset="0"/>
              </a:rPr>
              <a:t>A secret process</a:t>
            </a:r>
          </a:p>
        </p:txBody>
      </p:sp>
      <p:pic>
        <p:nvPicPr>
          <p:cNvPr id="3" name="Picture 2">
            <a:extLst>
              <a:ext uri="{FF2B5EF4-FFF2-40B4-BE49-F238E27FC236}">
                <a16:creationId xmlns:a16="http://schemas.microsoft.com/office/drawing/2014/main" id="{B8FBBE6E-2BD6-4E61-8FEB-AF7D05007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6160" y="3068960"/>
            <a:ext cx="4454126" cy="3046988"/>
          </a:xfrm>
          <a:prstGeom prst="rect">
            <a:avLst/>
          </a:prstGeom>
        </p:spPr>
      </p:pic>
    </p:spTree>
    <p:extLst>
      <p:ext uri="{BB962C8B-B14F-4D97-AF65-F5344CB8AC3E}">
        <p14:creationId xmlns:p14="http://schemas.microsoft.com/office/powerpoint/2010/main" val="401044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768752" cy="4154984"/>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successful candidate is then asked if he accepts his election (which he can refuse). He is then asked what name he will choose as pope.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cardinals then pledge their obedience to His Holiness in turn.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pope puts on special clothes (a white soutane and skull cap) - the Italian family business in Rome that makes all the papal vestments has several different sizes prepared in readiness for His Holiness.</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4009752" cy="646331"/>
          </a:xfrm>
          <a:prstGeom prst="rect">
            <a:avLst/>
          </a:prstGeom>
          <a:noFill/>
        </p:spPr>
        <p:txBody>
          <a:bodyPr wrap="none" rtlCol="0">
            <a:spAutoFit/>
          </a:bodyPr>
          <a:lstStyle/>
          <a:p>
            <a:r>
              <a:rPr lang="en-GB" sz="3600" dirty="0">
                <a:latin typeface="Gill Sans MT" panose="020B0502020104020203" pitchFamily="34" charset="0"/>
              </a:rPr>
              <a:t>What happens next?</a:t>
            </a:r>
          </a:p>
        </p:txBody>
      </p:sp>
      <p:pic>
        <p:nvPicPr>
          <p:cNvPr id="5" name="Picture 4">
            <a:extLst>
              <a:ext uri="{FF2B5EF4-FFF2-40B4-BE49-F238E27FC236}">
                <a16:creationId xmlns:a16="http://schemas.microsoft.com/office/drawing/2014/main" id="{E61183A9-E870-4174-9F8B-9203F5340C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160" y="3472230"/>
            <a:ext cx="4445020" cy="2654858"/>
          </a:xfrm>
          <a:prstGeom prst="rect">
            <a:avLst/>
          </a:prstGeom>
        </p:spPr>
      </p:pic>
    </p:spTree>
    <p:extLst>
      <p:ext uri="{BB962C8B-B14F-4D97-AF65-F5344CB8AC3E}">
        <p14:creationId xmlns:p14="http://schemas.microsoft.com/office/powerpoint/2010/main" val="168939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78804" y="1356543"/>
            <a:ext cx="6768752" cy="1569660"/>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Cardinal Deacon announces the result of the election to the people in St Peter's Square.</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new pope then comes out and gives his blessing. </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6879576" cy="646331"/>
          </a:xfrm>
          <a:prstGeom prst="rect">
            <a:avLst/>
          </a:prstGeom>
          <a:noFill/>
        </p:spPr>
        <p:txBody>
          <a:bodyPr wrap="none" rtlCol="0">
            <a:spAutoFit/>
          </a:bodyPr>
          <a:lstStyle/>
          <a:p>
            <a:r>
              <a:rPr lang="en-GB" sz="3600" dirty="0">
                <a:latin typeface="Gill Sans MT" panose="020B0502020104020203" pitchFamily="34" charset="0"/>
              </a:rPr>
              <a:t>The pope is presented to the world</a:t>
            </a:r>
          </a:p>
        </p:txBody>
      </p:sp>
      <p:pic>
        <p:nvPicPr>
          <p:cNvPr id="3" name="Picture 2">
            <a:extLst>
              <a:ext uri="{FF2B5EF4-FFF2-40B4-BE49-F238E27FC236}">
                <a16:creationId xmlns:a16="http://schemas.microsoft.com/office/drawing/2014/main" id="{EDE468D0-9954-4C3C-BF90-014D8E1CB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4192" y="3284984"/>
            <a:ext cx="4170493" cy="2800421"/>
          </a:xfrm>
          <a:prstGeom prst="rect">
            <a:avLst/>
          </a:prstGeom>
        </p:spPr>
      </p:pic>
    </p:spTree>
    <p:extLst>
      <p:ext uri="{BB962C8B-B14F-4D97-AF65-F5344CB8AC3E}">
        <p14:creationId xmlns:p14="http://schemas.microsoft.com/office/powerpoint/2010/main" val="83715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0FD3-959B-701E-55DE-1C0506FE18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7F5FF9-8F14-D6EC-3281-D6099330D615}"/>
              </a:ext>
            </a:extLst>
          </p:cNvPr>
          <p:cNvSpPr txBox="1"/>
          <p:nvPr/>
        </p:nvSpPr>
        <p:spPr>
          <a:xfrm>
            <a:off x="678804" y="1356543"/>
            <a:ext cx="7217396" cy="3416320"/>
          </a:xfrm>
          <a:prstGeom prst="rect">
            <a:avLst/>
          </a:prstGeom>
          <a:noFill/>
        </p:spPr>
        <p:txBody>
          <a:bodyPr wrap="square" rtlCol="0">
            <a:spAutoFit/>
          </a:bodyPr>
          <a:lstStyle/>
          <a:p>
            <a:pPr>
              <a:spcAft>
                <a:spcPts val="0"/>
              </a:spcAft>
            </a:pPr>
            <a:r>
              <a:rPr lang="en-GB" sz="2400" dirty="0">
                <a:latin typeface="Gill Sans MT" panose="020B0502020104020203" pitchFamily="34" charset="0"/>
              </a:rPr>
              <a:t>Lord God, </a:t>
            </a:r>
          </a:p>
          <a:p>
            <a:r>
              <a:rPr lang="en-GB" sz="2400" dirty="0">
                <a:latin typeface="Gill Sans MT" panose="020B0502020104020203" pitchFamily="34" charset="0"/>
              </a:rPr>
              <a:t>hear our prayers for the cardinals </a:t>
            </a:r>
          </a:p>
          <a:p>
            <a:r>
              <a:rPr lang="en-GB" sz="2400" dirty="0">
                <a:latin typeface="Gill Sans MT" panose="020B0502020104020203" pitchFamily="34" charset="0"/>
              </a:rPr>
              <a:t>entrusted with electing a successor to the Apostle Peter. </a:t>
            </a:r>
          </a:p>
          <a:p>
            <a:pPr>
              <a:spcAft>
                <a:spcPts val="0"/>
              </a:spcAft>
            </a:pPr>
            <a:r>
              <a:rPr lang="en-GB" sz="2400" dirty="0">
                <a:latin typeface="Gill Sans MT" panose="020B0502020104020203" pitchFamily="34" charset="0"/>
              </a:rPr>
              <a:t>May they be filled with the gifts of the Holy Spirit </a:t>
            </a:r>
          </a:p>
          <a:p>
            <a:pPr>
              <a:spcAft>
                <a:spcPts val="0"/>
              </a:spcAft>
            </a:pPr>
            <a:r>
              <a:rPr lang="en-GB" sz="2400" dirty="0">
                <a:latin typeface="Gill Sans MT" panose="020B0502020104020203" pitchFamily="34" charset="0"/>
              </a:rPr>
              <a:t>as they discern the needs of the Church in this age. </a:t>
            </a:r>
          </a:p>
          <a:p>
            <a:pPr>
              <a:spcAft>
                <a:spcPts val="0"/>
              </a:spcAft>
            </a:pPr>
            <a:r>
              <a:rPr lang="en-GB" sz="2400" dirty="0">
                <a:latin typeface="Gill Sans MT" panose="020B0502020104020203" pitchFamily="34" charset="0"/>
              </a:rPr>
              <a:t>May they choose a worthy shepherd </a:t>
            </a:r>
          </a:p>
          <a:p>
            <a:pPr>
              <a:spcAft>
                <a:spcPts val="0"/>
              </a:spcAft>
            </a:pPr>
            <a:r>
              <a:rPr lang="en-GB" sz="2400" dirty="0">
                <a:latin typeface="Gill Sans MT" panose="020B0502020104020203" pitchFamily="34" charset="0"/>
              </a:rPr>
              <a:t>to lead us and guide us. </a:t>
            </a:r>
          </a:p>
          <a:p>
            <a:pPr>
              <a:spcAft>
                <a:spcPts val="0"/>
              </a:spcAft>
            </a:pPr>
            <a:r>
              <a:rPr lang="en-GB" sz="2400" dirty="0">
                <a:latin typeface="Gill Sans MT" panose="020B0502020104020203" pitchFamily="34" charset="0"/>
              </a:rPr>
              <a:t>We make this prayer through Christ our Lord. </a:t>
            </a:r>
          </a:p>
          <a:p>
            <a:pPr>
              <a:spcAft>
                <a:spcPts val="0"/>
              </a:spcAft>
            </a:pPr>
            <a:r>
              <a:rPr lang="en-GB" sz="2400" dirty="0">
                <a:latin typeface="Gill Sans MT" panose="020B0502020104020203" pitchFamily="34" charset="0"/>
              </a:rPr>
              <a:t>Amen.</a:t>
            </a:r>
            <a:endParaRPr lang="en-GB" sz="240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072C071-8F21-7236-5B7D-965665C5BDC7}"/>
              </a:ext>
            </a:extLst>
          </p:cNvPr>
          <p:cNvSpPr txBox="1"/>
          <p:nvPr/>
        </p:nvSpPr>
        <p:spPr>
          <a:xfrm>
            <a:off x="623392" y="404664"/>
            <a:ext cx="2245295" cy="646331"/>
          </a:xfrm>
          <a:prstGeom prst="rect">
            <a:avLst/>
          </a:prstGeom>
          <a:noFill/>
        </p:spPr>
        <p:txBody>
          <a:bodyPr wrap="none" rtlCol="0">
            <a:spAutoFit/>
          </a:bodyPr>
          <a:lstStyle/>
          <a:p>
            <a:r>
              <a:rPr lang="en-GB" sz="3600" dirty="0">
                <a:latin typeface="Gill Sans MT" panose="020B0502020104020203" pitchFamily="34" charset="0"/>
              </a:rPr>
              <a:t>Let us pray</a:t>
            </a:r>
          </a:p>
        </p:txBody>
      </p:sp>
      <p:pic>
        <p:nvPicPr>
          <p:cNvPr id="5" name="Picture 4">
            <a:extLst>
              <a:ext uri="{FF2B5EF4-FFF2-40B4-BE49-F238E27FC236}">
                <a16:creationId xmlns:a16="http://schemas.microsoft.com/office/drawing/2014/main" id="{20C017B6-A7B0-73CB-70AE-4F0FFF2238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0136" y="2996952"/>
            <a:ext cx="4717349" cy="3140968"/>
          </a:xfrm>
          <a:prstGeom prst="rect">
            <a:avLst/>
          </a:prstGeom>
        </p:spPr>
      </p:pic>
    </p:spTree>
    <p:extLst>
      <p:ext uri="{BB962C8B-B14F-4D97-AF65-F5344CB8AC3E}">
        <p14:creationId xmlns:p14="http://schemas.microsoft.com/office/powerpoint/2010/main" val="269339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551384" y="980728"/>
            <a:ext cx="5040560" cy="1569660"/>
          </a:xfrm>
          <a:prstGeom prst="rect">
            <a:avLst/>
          </a:prstGeom>
          <a:noFill/>
        </p:spPr>
        <p:txBody>
          <a:bodyPr wrap="square" rtlCol="0">
            <a:spAutoFit/>
          </a:bodyPr>
          <a:lstStyle/>
          <a:p>
            <a:r>
              <a:rPr lang="en-GB" sz="2400" dirty="0">
                <a:latin typeface="Gill Sans MT" panose="020B0502020104020203" pitchFamily="34" charset="0"/>
              </a:rPr>
              <a:t>On Wednesday 7 May the cardinals of the Catholic Church will meet to elect a new pope. Among them will be three cardinals from England. </a:t>
            </a:r>
          </a:p>
        </p:txBody>
      </p:sp>
      <p:pic>
        <p:nvPicPr>
          <p:cNvPr id="2" name="Picture 1">
            <a:extLst>
              <a:ext uri="{FF2B5EF4-FFF2-40B4-BE49-F238E27FC236}">
                <a16:creationId xmlns:a16="http://schemas.microsoft.com/office/drawing/2014/main" id="{00750B8E-1672-474D-988D-B893D10E0653}"/>
              </a:ext>
            </a:extLst>
          </p:cNvPr>
          <p:cNvPicPr>
            <a:picLocks noChangeAspect="1"/>
          </p:cNvPicPr>
          <p:nvPr/>
        </p:nvPicPr>
        <p:blipFill>
          <a:blip r:embed="rId2"/>
          <a:stretch>
            <a:fillRect/>
          </a:stretch>
        </p:blipFill>
        <p:spPr>
          <a:xfrm>
            <a:off x="5951984" y="2708920"/>
            <a:ext cx="5905500" cy="3333750"/>
          </a:xfrm>
          <a:prstGeom prst="rect">
            <a:avLst/>
          </a:prstGeom>
        </p:spPr>
      </p:pic>
    </p:spTree>
    <p:extLst>
      <p:ext uri="{BB962C8B-B14F-4D97-AF65-F5344CB8AC3E}">
        <p14:creationId xmlns:p14="http://schemas.microsoft.com/office/powerpoint/2010/main" val="193416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911A67-1021-4256-B758-1EA9CD75AD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370" y="1628800"/>
            <a:ext cx="2841104" cy="2841104"/>
          </a:xfrm>
          <a:prstGeom prst="rect">
            <a:avLst/>
          </a:prstGeom>
        </p:spPr>
      </p:pic>
      <p:sp>
        <p:nvSpPr>
          <p:cNvPr id="6" name="TextBox 5">
            <a:extLst>
              <a:ext uri="{FF2B5EF4-FFF2-40B4-BE49-F238E27FC236}">
                <a16:creationId xmlns:a16="http://schemas.microsoft.com/office/drawing/2014/main" id="{CE07BBF2-4DBF-4171-919F-B2DE425A24AB}"/>
              </a:ext>
            </a:extLst>
          </p:cNvPr>
          <p:cNvSpPr txBox="1"/>
          <p:nvPr/>
        </p:nvSpPr>
        <p:spPr>
          <a:xfrm>
            <a:off x="335360" y="4813701"/>
            <a:ext cx="3691943" cy="830997"/>
          </a:xfrm>
          <a:prstGeom prst="rect">
            <a:avLst/>
          </a:prstGeom>
          <a:noFill/>
        </p:spPr>
        <p:txBody>
          <a:bodyPr wrap="square" rtlCol="0">
            <a:spAutoFit/>
          </a:bodyPr>
          <a:lstStyle/>
          <a:p>
            <a:pPr algn="ctr"/>
            <a:r>
              <a:rPr lang="en-GB" sz="2400" dirty="0">
                <a:latin typeface="Gill Sans MT" panose="020B0502020104020203" pitchFamily="34" charset="0"/>
              </a:rPr>
              <a:t>Cardinal Vincent Nichols, </a:t>
            </a:r>
          </a:p>
          <a:p>
            <a:pPr algn="ctr"/>
            <a:r>
              <a:rPr lang="en-GB" sz="2400" dirty="0">
                <a:latin typeface="Gill Sans MT" panose="020B0502020104020203" pitchFamily="34" charset="0"/>
              </a:rPr>
              <a:t>Archbishop of Westminster</a:t>
            </a:r>
          </a:p>
        </p:txBody>
      </p:sp>
      <p:pic>
        <p:nvPicPr>
          <p:cNvPr id="7" name="Picture 6">
            <a:extLst>
              <a:ext uri="{FF2B5EF4-FFF2-40B4-BE49-F238E27FC236}">
                <a16:creationId xmlns:a16="http://schemas.microsoft.com/office/drawing/2014/main" id="{412A5FCA-5207-43A2-819E-4D4A50AEE4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7804" y="1628800"/>
            <a:ext cx="2841105" cy="2841105"/>
          </a:xfrm>
          <a:prstGeom prst="rect">
            <a:avLst/>
          </a:prstGeom>
        </p:spPr>
      </p:pic>
      <p:sp>
        <p:nvSpPr>
          <p:cNvPr id="8" name="TextBox 7">
            <a:extLst>
              <a:ext uri="{FF2B5EF4-FFF2-40B4-BE49-F238E27FC236}">
                <a16:creationId xmlns:a16="http://schemas.microsoft.com/office/drawing/2014/main" id="{948D84B5-AC50-4063-8C9C-8DA83AE5E684}"/>
              </a:ext>
            </a:extLst>
          </p:cNvPr>
          <p:cNvSpPr txBox="1"/>
          <p:nvPr/>
        </p:nvSpPr>
        <p:spPr>
          <a:xfrm>
            <a:off x="4250027" y="4813700"/>
            <a:ext cx="3691943" cy="830997"/>
          </a:xfrm>
          <a:prstGeom prst="rect">
            <a:avLst/>
          </a:prstGeom>
          <a:noFill/>
        </p:spPr>
        <p:txBody>
          <a:bodyPr wrap="square" rtlCol="0">
            <a:spAutoFit/>
          </a:bodyPr>
          <a:lstStyle/>
          <a:p>
            <a:pPr algn="ctr"/>
            <a:r>
              <a:rPr lang="en-GB" sz="2400" dirty="0">
                <a:latin typeface="Gill Sans MT" panose="020B0502020104020203" pitchFamily="34" charset="0"/>
              </a:rPr>
              <a:t>Cardinal Timothy Radcliffe, Dominican priest</a:t>
            </a:r>
          </a:p>
        </p:txBody>
      </p:sp>
      <p:pic>
        <p:nvPicPr>
          <p:cNvPr id="2" name="Picture 1">
            <a:extLst>
              <a:ext uri="{FF2B5EF4-FFF2-40B4-BE49-F238E27FC236}">
                <a16:creationId xmlns:a16="http://schemas.microsoft.com/office/drawing/2014/main" id="{781C1532-2066-F5E3-A595-360D9EE6AB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71017" y="1620274"/>
            <a:ext cx="2823277" cy="2841104"/>
          </a:xfrm>
          <a:prstGeom prst="rect">
            <a:avLst/>
          </a:prstGeom>
        </p:spPr>
      </p:pic>
      <p:sp>
        <p:nvSpPr>
          <p:cNvPr id="3" name="TextBox 2">
            <a:extLst>
              <a:ext uri="{FF2B5EF4-FFF2-40B4-BE49-F238E27FC236}">
                <a16:creationId xmlns:a16="http://schemas.microsoft.com/office/drawing/2014/main" id="{13426342-7142-7E8B-3E9E-B501CF9E9CFC}"/>
              </a:ext>
            </a:extLst>
          </p:cNvPr>
          <p:cNvSpPr txBox="1"/>
          <p:nvPr/>
        </p:nvSpPr>
        <p:spPr>
          <a:xfrm>
            <a:off x="8236685" y="4653136"/>
            <a:ext cx="3691943" cy="1569660"/>
          </a:xfrm>
          <a:prstGeom prst="rect">
            <a:avLst/>
          </a:prstGeom>
          <a:noFill/>
        </p:spPr>
        <p:txBody>
          <a:bodyPr wrap="square" rtlCol="0">
            <a:spAutoFit/>
          </a:bodyPr>
          <a:lstStyle/>
          <a:p>
            <a:pPr algn="ctr"/>
            <a:r>
              <a:rPr lang="en-GB" sz="2400" dirty="0">
                <a:latin typeface="Gill Sans MT" panose="020B0502020104020203" pitchFamily="34" charset="0"/>
              </a:rPr>
              <a:t>Cardinal Arthur Roche,</a:t>
            </a:r>
          </a:p>
          <a:p>
            <a:pPr algn="ctr"/>
            <a:r>
              <a:rPr lang="en-GB" sz="2400" dirty="0">
                <a:latin typeface="Gill Sans MT" panose="020B0502020104020203" pitchFamily="34" charset="0"/>
              </a:rPr>
              <a:t>Prefect of the Dicastery for Divine Worship and the Discipline of the Sacraments </a:t>
            </a:r>
          </a:p>
        </p:txBody>
      </p:sp>
    </p:spTree>
    <p:extLst>
      <p:ext uri="{BB962C8B-B14F-4D97-AF65-F5344CB8AC3E}">
        <p14:creationId xmlns:p14="http://schemas.microsoft.com/office/powerpoint/2010/main" val="412466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912768" cy="3785652"/>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One of the titles of the pope is ‘Bishop of Rome’. In the early church, the people and clergy of Rome elected the Bishop of Rome or pope. Over time, this was refined to the clergy, and further reduced to be just the parish priests of Rome. </a:t>
            </a: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 </a:t>
            </a: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Whenever a cardinal is created, he is appointed as the ‘titular’ parish priest of a parish in Rome, even though he may live in another country and so the tradition continues. </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4030270" cy="646331"/>
          </a:xfrm>
          <a:prstGeom prst="rect">
            <a:avLst/>
          </a:prstGeom>
          <a:noFill/>
        </p:spPr>
        <p:txBody>
          <a:bodyPr wrap="none" rtlCol="0">
            <a:spAutoFit/>
          </a:bodyPr>
          <a:lstStyle/>
          <a:p>
            <a:r>
              <a:rPr lang="en-GB" sz="3600" dirty="0">
                <a:latin typeface="Gill Sans MT" panose="020B0502020104020203" pitchFamily="34" charset="0"/>
              </a:rPr>
              <a:t>Who elects a pope? </a:t>
            </a:r>
          </a:p>
        </p:txBody>
      </p:sp>
      <p:pic>
        <p:nvPicPr>
          <p:cNvPr id="3" name="Picture 2">
            <a:extLst>
              <a:ext uri="{FF2B5EF4-FFF2-40B4-BE49-F238E27FC236}">
                <a16:creationId xmlns:a16="http://schemas.microsoft.com/office/drawing/2014/main" id="{4FE2B67D-3D32-4AAE-97DB-C613AED837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6160" y="3717032"/>
            <a:ext cx="4441069" cy="2496739"/>
          </a:xfrm>
          <a:prstGeom prst="rect">
            <a:avLst/>
          </a:prstGeom>
        </p:spPr>
      </p:pic>
    </p:spTree>
    <p:extLst>
      <p:ext uri="{BB962C8B-B14F-4D97-AF65-F5344CB8AC3E}">
        <p14:creationId xmlns:p14="http://schemas.microsoft.com/office/powerpoint/2010/main" val="287644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912768" cy="1569660"/>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There are currently 252 cardinals but only those who are under 80 years old are eligible to vote.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That leaves 135 cardinals who will be able to vote. </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6086218" cy="646331"/>
          </a:xfrm>
          <a:prstGeom prst="rect">
            <a:avLst/>
          </a:prstGeom>
          <a:noFill/>
        </p:spPr>
        <p:txBody>
          <a:bodyPr wrap="none" rtlCol="0">
            <a:spAutoFit/>
          </a:bodyPr>
          <a:lstStyle/>
          <a:p>
            <a:r>
              <a:rPr lang="en-GB" sz="3600" dirty="0">
                <a:latin typeface="Gill Sans MT" panose="020B0502020104020203" pitchFamily="34" charset="0"/>
              </a:rPr>
              <a:t>How many cardinals are there? </a:t>
            </a:r>
          </a:p>
        </p:txBody>
      </p:sp>
      <p:pic>
        <p:nvPicPr>
          <p:cNvPr id="5" name="Picture 4">
            <a:extLst>
              <a:ext uri="{FF2B5EF4-FFF2-40B4-BE49-F238E27FC236}">
                <a16:creationId xmlns:a16="http://schemas.microsoft.com/office/drawing/2014/main" id="{63E07E0F-C20A-4131-A72D-002041F95C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8088" y="3270362"/>
            <a:ext cx="5090142" cy="2863205"/>
          </a:xfrm>
          <a:prstGeom prst="rect">
            <a:avLst/>
          </a:prstGeom>
        </p:spPr>
      </p:pic>
      <p:pic>
        <p:nvPicPr>
          <p:cNvPr id="6" name="Picture 5">
            <a:extLst>
              <a:ext uri="{FF2B5EF4-FFF2-40B4-BE49-F238E27FC236}">
                <a16:creationId xmlns:a16="http://schemas.microsoft.com/office/drawing/2014/main" id="{C360B14A-CF6F-4E61-BD4B-3BA43D3741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9456" y="3267300"/>
            <a:ext cx="4635426" cy="2866267"/>
          </a:xfrm>
          <a:prstGeom prst="rect">
            <a:avLst/>
          </a:prstGeom>
        </p:spPr>
      </p:pic>
    </p:spTree>
    <p:extLst>
      <p:ext uri="{BB962C8B-B14F-4D97-AF65-F5344CB8AC3E}">
        <p14:creationId xmlns:p14="http://schemas.microsoft.com/office/powerpoint/2010/main" val="427221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624736" cy="4524315"/>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All of the 252 cardinals were invited to a series of meetings which began the day after Pope Francis died. They have been sharing their experiences about the Church in their part of the world so that they can discern the needs of the worldwide Church. Any of them can speak, whether they will be able to vote or not.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Many of them may not have met before so this is a valuable time for them to get to know one another. They will also be dining together and having conversations in smaller groups.  </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5869812" cy="646331"/>
          </a:xfrm>
          <a:prstGeom prst="rect">
            <a:avLst/>
          </a:prstGeom>
          <a:noFill/>
        </p:spPr>
        <p:txBody>
          <a:bodyPr wrap="none" rtlCol="0">
            <a:spAutoFit/>
          </a:bodyPr>
          <a:lstStyle/>
          <a:p>
            <a:r>
              <a:rPr lang="en-GB" sz="3600" dirty="0">
                <a:latin typeface="Gill Sans MT" panose="020B0502020104020203" pitchFamily="34" charset="0"/>
              </a:rPr>
              <a:t>How do they prepare to vote?</a:t>
            </a:r>
          </a:p>
        </p:txBody>
      </p:sp>
      <p:pic>
        <p:nvPicPr>
          <p:cNvPr id="5" name="Picture 4">
            <a:extLst>
              <a:ext uri="{FF2B5EF4-FFF2-40B4-BE49-F238E27FC236}">
                <a16:creationId xmlns:a16="http://schemas.microsoft.com/office/drawing/2014/main" id="{7A35F54E-1032-43A7-813A-FFD40768BDE9}"/>
              </a:ext>
            </a:extLst>
          </p:cNvPr>
          <p:cNvPicPr>
            <a:picLocks noChangeAspect="1"/>
          </p:cNvPicPr>
          <p:nvPr/>
        </p:nvPicPr>
        <p:blipFill>
          <a:blip r:embed="rId3"/>
          <a:stretch>
            <a:fillRect/>
          </a:stretch>
        </p:blipFill>
        <p:spPr>
          <a:xfrm>
            <a:off x="8040216" y="2276872"/>
            <a:ext cx="3871317" cy="3871317"/>
          </a:xfrm>
          <a:prstGeom prst="rect">
            <a:avLst/>
          </a:prstGeom>
        </p:spPr>
      </p:pic>
    </p:spTree>
    <p:extLst>
      <p:ext uri="{BB962C8B-B14F-4D97-AF65-F5344CB8AC3E}">
        <p14:creationId xmlns:p14="http://schemas.microsoft.com/office/powerpoint/2010/main" val="112734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720A6-0E9F-3372-8FCD-990431B824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09C77F-B5DC-1F7C-C384-6D44C757F112}"/>
              </a:ext>
            </a:extLst>
          </p:cNvPr>
          <p:cNvSpPr txBox="1"/>
          <p:nvPr/>
        </p:nvSpPr>
        <p:spPr>
          <a:xfrm>
            <a:off x="623392" y="1412776"/>
            <a:ext cx="6624736" cy="3046988"/>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In 1271 the process to elect a pope had already lasted over two years and nine months. The people got tired of waiting and eventually locked them in ‘with a key’ – in Latin, ‘con clave’ – and would not let them out until they had elected a pope.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 tradition continues to this day, although they no longer lock the doors.</a:t>
            </a:r>
          </a:p>
        </p:txBody>
      </p:sp>
      <p:sp>
        <p:nvSpPr>
          <p:cNvPr id="2" name="TextBox 1">
            <a:extLst>
              <a:ext uri="{FF2B5EF4-FFF2-40B4-BE49-F238E27FC236}">
                <a16:creationId xmlns:a16="http://schemas.microsoft.com/office/drawing/2014/main" id="{15A6C4C7-168B-0D1E-48CD-0FCACBD10424}"/>
              </a:ext>
            </a:extLst>
          </p:cNvPr>
          <p:cNvSpPr txBox="1"/>
          <p:nvPr/>
        </p:nvSpPr>
        <p:spPr>
          <a:xfrm>
            <a:off x="623392" y="404664"/>
            <a:ext cx="5251759" cy="646331"/>
          </a:xfrm>
          <a:prstGeom prst="rect">
            <a:avLst/>
          </a:prstGeom>
          <a:noFill/>
        </p:spPr>
        <p:txBody>
          <a:bodyPr wrap="none" rtlCol="0">
            <a:spAutoFit/>
          </a:bodyPr>
          <a:lstStyle/>
          <a:p>
            <a:r>
              <a:rPr lang="en-GB" sz="3600" dirty="0">
                <a:latin typeface="Gill Sans MT" panose="020B0502020104020203" pitchFamily="34" charset="0"/>
              </a:rPr>
              <a:t>Why is it called a conclave?</a:t>
            </a:r>
          </a:p>
        </p:txBody>
      </p:sp>
      <p:pic>
        <p:nvPicPr>
          <p:cNvPr id="5" name="Picture 4">
            <a:extLst>
              <a:ext uri="{FF2B5EF4-FFF2-40B4-BE49-F238E27FC236}">
                <a16:creationId xmlns:a16="http://schemas.microsoft.com/office/drawing/2014/main" id="{717AC447-6555-4A10-ACCE-6BF24700F91F}"/>
              </a:ext>
            </a:extLst>
          </p:cNvPr>
          <p:cNvPicPr>
            <a:picLocks noChangeAspect="1"/>
          </p:cNvPicPr>
          <p:nvPr/>
        </p:nvPicPr>
        <p:blipFill>
          <a:blip r:embed="rId2"/>
          <a:stretch>
            <a:fillRect/>
          </a:stretch>
        </p:blipFill>
        <p:spPr>
          <a:xfrm>
            <a:off x="8040216" y="2276872"/>
            <a:ext cx="3871317" cy="3871317"/>
          </a:xfrm>
          <a:prstGeom prst="rect">
            <a:avLst/>
          </a:prstGeom>
        </p:spPr>
      </p:pic>
    </p:spTree>
    <p:extLst>
      <p:ext uri="{BB962C8B-B14F-4D97-AF65-F5344CB8AC3E}">
        <p14:creationId xmlns:p14="http://schemas.microsoft.com/office/powerpoint/2010/main" val="21430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768752" cy="4893647"/>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While the conclave is in process, the cardinals stay in a separate building at night and meet in the Sistine Chapel by day.</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They are forbidden from communicating with the outside world by any means. They are not allowed to watch television, access the internet, make calls or send messages, to ensure that they are not biased in their voting by any outside influences.</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Before the conclave begins, the Sistine Chapel is searched thoroughly for bugs and other devices which might have been planted there.</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4030270" cy="646331"/>
          </a:xfrm>
          <a:prstGeom prst="rect">
            <a:avLst/>
          </a:prstGeom>
          <a:noFill/>
        </p:spPr>
        <p:txBody>
          <a:bodyPr wrap="none" rtlCol="0">
            <a:spAutoFit/>
          </a:bodyPr>
          <a:lstStyle/>
          <a:p>
            <a:r>
              <a:rPr lang="en-GB" sz="3600" dirty="0">
                <a:latin typeface="Gill Sans MT" panose="020B0502020104020203" pitchFamily="34" charset="0"/>
              </a:rPr>
              <a:t>Who elects a pope? </a:t>
            </a:r>
          </a:p>
        </p:txBody>
      </p:sp>
      <p:pic>
        <p:nvPicPr>
          <p:cNvPr id="3" name="Picture 2">
            <a:extLst>
              <a:ext uri="{FF2B5EF4-FFF2-40B4-BE49-F238E27FC236}">
                <a16:creationId xmlns:a16="http://schemas.microsoft.com/office/drawing/2014/main" id="{F11F9B48-EC26-4B9D-9D24-3A3CC27BF7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6160" y="2886054"/>
            <a:ext cx="4442398" cy="3323873"/>
          </a:xfrm>
          <a:prstGeom prst="rect">
            <a:avLst/>
          </a:prstGeom>
        </p:spPr>
      </p:pic>
    </p:spTree>
    <p:extLst>
      <p:ext uri="{BB962C8B-B14F-4D97-AF65-F5344CB8AC3E}">
        <p14:creationId xmlns:p14="http://schemas.microsoft.com/office/powerpoint/2010/main" val="363945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5DEA3-C7DB-4B65-B4FE-6859B2946D23}"/>
              </a:ext>
            </a:extLst>
          </p:cNvPr>
          <p:cNvSpPr txBox="1"/>
          <p:nvPr/>
        </p:nvSpPr>
        <p:spPr>
          <a:xfrm>
            <a:off x="623392" y="1412776"/>
            <a:ext cx="6768752" cy="4154984"/>
          </a:xfrm>
          <a:prstGeom prst="rect">
            <a:avLst/>
          </a:prstGeom>
          <a:noFill/>
        </p:spPr>
        <p:txBody>
          <a:bodyPr wrap="square" rtlCol="0">
            <a:spAutoFit/>
          </a:bodyPr>
          <a:lstStyle/>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Voting begins on the first day, when one ballot is held in the afternoon if possible. If the first ballot does not produce a result, there are two ballots each morning and each afternoon until a result is declared. </a:t>
            </a:r>
          </a:p>
          <a:p>
            <a:pPr>
              <a:spcAft>
                <a:spcPts val="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r>
              <a:rPr lang="en-GB" sz="2400" dirty="0">
                <a:latin typeface="Gill Sans MT" panose="020B0502020104020203" pitchFamily="34" charset="0"/>
                <a:ea typeface="Calibri" panose="020F0502020204030204" pitchFamily="34" charset="0"/>
                <a:cs typeface="Times New Roman" panose="02020603050405020304" pitchFamily="18" charset="0"/>
              </a:rPr>
              <a:t>Cardinals may vote for anyone who they feel to be the right choice to lead the Catholic Church. Technically the person they choose does not have to be a cardinal or even a priest, simply a male baptised Catholic, but in practice it will be one of the cardinals. </a:t>
            </a:r>
          </a:p>
        </p:txBody>
      </p:sp>
      <p:sp>
        <p:nvSpPr>
          <p:cNvPr id="2" name="TextBox 1">
            <a:extLst>
              <a:ext uri="{FF2B5EF4-FFF2-40B4-BE49-F238E27FC236}">
                <a16:creationId xmlns:a16="http://schemas.microsoft.com/office/drawing/2014/main" id="{E4955746-1BDF-4E15-AFDD-FECB4C712E36}"/>
              </a:ext>
            </a:extLst>
          </p:cNvPr>
          <p:cNvSpPr txBox="1"/>
          <p:nvPr/>
        </p:nvSpPr>
        <p:spPr>
          <a:xfrm>
            <a:off x="623392" y="404664"/>
            <a:ext cx="3756285" cy="646331"/>
          </a:xfrm>
          <a:prstGeom prst="rect">
            <a:avLst/>
          </a:prstGeom>
          <a:noFill/>
        </p:spPr>
        <p:txBody>
          <a:bodyPr wrap="none" rtlCol="0">
            <a:spAutoFit/>
          </a:bodyPr>
          <a:lstStyle/>
          <a:p>
            <a:r>
              <a:rPr lang="en-GB" sz="3600" dirty="0">
                <a:latin typeface="Gill Sans MT" panose="020B0502020104020203" pitchFamily="34" charset="0"/>
              </a:rPr>
              <a:t>How do they vote?</a:t>
            </a:r>
          </a:p>
        </p:txBody>
      </p:sp>
      <p:pic>
        <p:nvPicPr>
          <p:cNvPr id="6" name="Picture 5">
            <a:extLst>
              <a:ext uri="{FF2B5EF4-FFF2-40B4-BE49-F238E27FC236}">
                <a16:creationId xmlns:a16="http://schemas.microsoft.com/office/drawing/2014/main" id="{0D6F2E05-1A8E-42DF-8E8A-BFCF18ACBC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4152" y="3645024"/>
            <a:ext cx="4559829" cy="2564904"/>
          </a:xfrm>
          <a:prstGeom prst="rect">
            <a:avLst/>
          </a:prstGeom>
        </p:spPr>
      </p:pic>
    </p:spTree>
    <p:extLst>
      <p:ext uri="{BB962C8B-B14F-4D97-AF65-F5344CB8AC3E}">
        <p14:creationId xmlns:p14="http://schemas.microsoft.com/office/powerpoint/2010/main" val="526483566"/>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F17534828EEB41BE893BC71721DA60" ma:contentTypeVersion="15" ma:contentTypeDescription="Create a new document." ma:contentTypeScope="" ma:versionID="6d198baf1d3aab2ac9f457ea897cb31d">
  <xsd:schema xmlns:xsd="http://www.w3.org/2001/XMLSchema" xmlns:xs="http://www.w3.org/2001/XMLSchema" xmlns:p="http://schemas.microsoft.com/office/2006/metadata/properties" xmlns:ns2="e8bfadbe-1b8d-41d1-96c8-d7fcadc46b8a" xmlns:ns3="0c00137f-3614-42ac-bafc-fb48f96eef97" targetNamespace="http://schemas.microsoft.com/office/2006/metadata/properties" ma:root="true" ma:fieldsID="fdd9511cae50ace51745b86b5b55847a" ns2:_="" ns3:_="">
    <xsd:import namespace="e8bfadbe-1b8d-41d1-96c8-d7fcadc46b8a"/>
    <xsd:import namespace="0c00137f-3614-42ac-bafc-fb48f96ee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fadbe-1b8d-41d1-96c8-d7fcadc46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19cab04-04b4-4d43-9124-46f2c3d6ea6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00137f-3614-42ac-bafc-fb48f96eef9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9bab825-091b-4f31-862d-038ebce96f51}" ma:internalName="TaxCatchAll" ma:showField="CatchAllData" ma:web="0c00137f-3614-42ac-bafc-fb48f96eef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00137f-3614-42ac-bafc-fb48f96eef97" xsi:nil="true"/>
    <lcf76f155ced4ddcb4097134ff3c332f xmlns="e8bfadbe-1b8d-41d1-96c8-d7fcadc46b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6D23BD-80CF-4440-831C-3661BCC24A7C}"/>
</file>

<file path=customXml/itemProps2.xml><?xml version="1.0" encoding="utf-8"?>
<ds:datastoreItem xmlns:ds="http://schemas.openxmlformats.org/officeDocument/2006/customXml" ds:itemID="{1D730AF1-478C-4C89-81E7-924B35F7CB67}"/>
</file>

<file path=customXml/itemProps3.xml><?xml version="1.0" encoding="utf-8"?>
<ds:datastoreItem xmlns:ds="http://schemas.openxmlformats.org/officeDocument/2006/customXml" ds:itemID="{B5441ABA-46F5-4B23-92BA-82FB0D886366}"/>
</file>

<file path=docProps/app.xml><?xml version="1.0" encoding="utf-8"?>
<Properties xmlns="http://schemas.openxmlformats.org/officeDocument/2006/extended-properties" xmlns:vt="http://schemas.openxmlformats.org/officeDocument/2006/docPropsVTypes">
  <Template>Retrospect</Template>
  <TotalTime>480</TotalTime>
  <Words>1323</Words>
  <Application>Microsoft Office PowerPoint</Application>
  <PresentationFormat>Widescreen</PresentationFormat>
  <Paragraphs>88</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Calibri</vt:lpstr>
      <vt:lpstr>Calibri Light</vt:lpstr>
      <vt:lpstr>Gill Sans MT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Gregory's R.C.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CONCLAVE</dc:title>
  <dc:creator>St. Gregory's R.C. High School</dc:creator>
  <cp:lastModifiedBy>Jane Porter</cp:lastModifiedBy>
  <cp:revision>42</cp:revision>
  <dcterms:created xsi:type="dcterms:W3CDTF">2005-04-11T12:24:41Z</dcterms:created>
  <dcterms:modified xsi:type="dcterms:W3CDTF">2025-04-28T16:07:34Z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0x01010015F17534828EEB41BE893BC71721DA60</vt:lpwstr>
  </property>
</Properties>
</file>